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7946B4-C301-4978-9643-E0113477CA70}" type="datetimeFigureOut">
              <a:rPr lang="en-IN" smtClean="0"/>
              <a:t>06-07-2026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BC5D44-8BC6-4C47-952F-E530774D496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3498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C5D44-8BC6-4C47-952F-E530774D496F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810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BC5D44-8BC6-4C47-952F-E530774D496F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4411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ectangle 124">
            <a:extLst>
              <a:ext uri="{FF2B5EF4-FFF2-40B4-BE49-F238E27FC236}">
                <a16:creationId xmlns:a16="http://schemas.microsoft.com/office/drawing/2014/main" id="{931F263C-BA60-DC5A-30B7-2AB131646737}"/>
              </a:ext>
            </a:extLst>
          </p:cNvPr>
          <p:cNvSpPr/>
          <p:nvPr/>
        </p:nvSpPr>
        <p:spPr>
          <a:xfrm>
            <a:off x="6260088" y="558800"/>
            <a:ext cx="2751832" cy="52211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AE119FF7-7494-11CE-3AEF-74E5A04CE78D}"/>
              </a:ext>
            </a:extLst>
          </p:cNvPr>
          <p:cNvSpPr/>
          <p:nvPr/>
        </p:nvSpPr>
        <p:spPr>
          <a:xfrm>
            <a:off x="3974091" y="1524000"/>
            <a:ext cx="1989829" cy="640080"/>
          </a:xfrm>
          <a:prstGeom prst="rect">
            <a:avLst/>
          </a:prstGeom>
          <a:solidFill>
            <a:srgbClr val="00B0F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b="1" dirty="0">
                <a:solidFill>
                  <a:srgbClr val="FFFFFF"/>
                </a:solidFill>
              </a:rPr>
              <a:t>National Shipping Board</a:t>
            </a:r>
          </a:p>
          <a:p>
            <a:pPr algn="ctr"/>
            <a:r>
              <a:rPr lang="en-IN" sz="1400" b="1" dirty="0">
                <a:solidFill>
                  <a:srgbClr val="FFFFFF"/>
                </a:solidFill>
              </a:rPr>
              <a:t>(As an Advisory Body)</a:t>
            </a:r>
            <a:endParaRPr sz="1400" b="1" dirty="0">
              <a:solidFill>
                <a:srgbClr val="FFFFFF"/>
              </a:solidFill>
            </a:endParaRP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1D0547A7-14C6-ABA0-19DA-F475C8AEDE1D}"/>
              </a:ext>
            </a:extLst>
          </p:cNvPr>
          <p:cNvGrpSpPr/>
          <p:nvPr/>
        </p:nvGrpSpPr>
        <p:grpSpPr>
          <a:xfrm>
            <a:off x="6365235" y="655320"/>
            <a:ext cx="1305565" cy="4993638"/>
            <a:chOff x="7620000" y="274320"/>
            <a:chExt cx="1097280" cy="4460241"/>
          </a:xfrm>
          <a:solidFill>
            <a:schemeClr val="bg1">
              <a:lumMod val="50000"/>
            </a:schemeClr>
          </a:solidFill>
        </p:grpSpPr>
        <p:sp>
          <p:nvSpPr>
            <p:cNvPr id="17" name="Rectangle 16"/>
            <p:cNvSpPr/>
            <p:nvPr/>
          </p:nvSpPr>
          <p:spPr>
            <a:xfrm>
              <a:off x="7620000" y="3774443"/>
              <a:ext cx="1097280" cy="502920"/>
            </a:xfrm>
            <a:prstGeom prst="rect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IN" sz="1000" b="1" dirty="0">
                  <a:solidFill>
                    <a:srgbClr val="FFFFFF"/>
                  </a:solidFill>
                </a:rPr>
                <a:t>Shri Anil Laxman Devli,</a:t>
              </a:r>
            </a:p>
            <a:p>
              <a:pPr algn="l"/>
              <a:r>
                <a:rPr lang="en-IN" sz="1000" b="1" dirty="0">
                  <a:solidFill>
                    <a:srgbClr val="FFFFFF"/>
                  </a:solidFill>
                </a:rPr>
                <a:t>NSB Member</a:t>
              </a:r>
              <a:endParaRPr sz="1000" b="1" dirty="0">
                <a:solidFill>
                  <a:srgbClr val="FFFFFF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620000" y="4338325"/>
              <a:ext cx="1097280" cy="396236"/>
            </a:xfrm>
            <a:prstGeom prst="rect">
              <a:avLst/>
            </a:prstGeom>
            <a:grpFill/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IN" sz="1000" b="1" dirty="0">
                  <a:solidFill>
                    <a:srgbClr val="FFFFFF"/>
                  </a:solidFill>
                </a:rPr>
                <a:t>Shri Rahul Modi, </a:t>
              </a:r>
            </a:p>
            <a:p>
              <a:pPr algn="l"/>
              <a:r>
                <a:rPr lang="en-IN" sz="1000" b="1" dirty="0">
                  <a:solidFill>
                    <a:srgbClr val="FFFFFF"/>
                  </a:solidFill>
                </a:rPr>
                <a:t>NSB Member</a:t>
              </a:r>
              <a:endParaRPr sz="1000" b="1" dirty="0">
                <a:solidFill>
                  <a:srgbClr val="FFFFFF"/>
                </a:solidFill>
              </a:endParaRPr>
            </a:p>
          </p:txBody>
        </p: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06D2D0A9-CC0B-6711-0278-FEEF9B03547B}"/>
                </a:ext>
              </a:extLst>
            </p:cNvPr>
            <p:cNvGrpSpPr/>
            <p:nvPr/>
          </p:nvGrpSpPr>
          <p:grpSpPr>
            <a:xfrm>
              <a:off x="7620000" y="274320"/>
              <a:ext cx="1097280" cy="3444242"/>
              <a:chOff x="7620000" y="274320"/>
              <a:chExt cx="1097280" cy="3444242"/>
            </a:xfrm>
            <a:grpFill/>
          </p:grpSpPr>
          <p:sp>
            <p:nvSpPr>
              <p:cNvPr id="7" name="Rectangle 6"/>
              <p:cNvSpPr/>
              <p:nvPr/>
            </p:nvSpPr>
            <p:spPr>
              <a:xfrm>
                <a:off x="7620000" y="970280"/>
                <a:ext cx="1097280" cy="502920"/>
              </a:xfrm>
              <a:prstGeom prst="rect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IN" sz="1000" b="1" dirty="0">
                    <a:solidFill>
                      <a:srgbClr val="FFFFFF"/>
                    </a:solidFill>
                  </a:rPr>
                  <a:t>Chief Surveyor of India- Vacant</a:t>
                </a:r>
                <a:endParaRPr sz="10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7620000" y="1534160"/>
                <a:ext cx="1097280" cy="502920"/>
              </a:xfrm>
              <a:prstGeom prst="rect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IN" sz="1000" b="1" dirty="0">
                    <a:solidFill>
                      <a:srgbClr val="FFFFFF"/>
                    </a:solidFill>
                  </a:rPr>
                  <a:t>Director, Marine Administration, </a:t>
                </a:r>
                <a:r>
                  <a:rPr lang="en-IN" sz="1000" b="1" dirty="0" err="1">
                    <a:solidFill>
                      <a:srgbClr val="FFFFFF"/>
                    </a:solidFill>
                  </a:rPr>
                  <a:t>MoPSW</a:t>
                </a:r>
                <a:r>
                  <a:rPr lang="en-IN" sz="1000" b="1" dirty="0">
                    <a:solidFill>
                      <a:srgbClr val="FFFFFF"/>
                    </a:solidFill>
                  </a:rPr>
                  <a:t>- Vacant</a:t>
                </a:r>
                <a:endParaRPr sz="10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7620000" y="2098040"/>
                <a:ext cx="1097280" cy="502920"/>
              </a:xfrm>
              <a:prstGeom prst="rect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IN" sz="1000" b="1" dirty="0">
                    <a:solidFill>
                      <a:srgbClr val="FFFFFF"/>
                    </a:solidFill>
                  </a:rPr>
                  <a:t>Capt. Vikas Anand,</a:t>
                </a:r>
              </a:p>
              <a:p>
                <a:pPr algn="l"/>
                <a:r>
                  <a:rPr lang="en-IN" sz="1000" b="1" dirty="0">
                    <a:solidFill>
                      <a:srgbClr val="FFFFFF"/>
                    </a:solidFill>
                  </a:rPr>
                  <a:t>NSB Member</a:t>
                </a:r>
                <a:endParaRPr sz="10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620000" y="2656841"/>
                <a:ext cx="1097280" cy="502920"/>
              </a:xfrm>
              <a:prstGeom prst="rect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IN" sz="1000" b="1" dirty="0">
                    <a:solidFill>
                      <a:srgbClr val="FFFFFF"/>
                    </a:solidFill>
                  </a:rPr>
                  <a:t>DIG Girish Datt </a:t>
                </a:r>
                <a:r>
                  <a:rPr lang="en-IN" sz="1000" b="1" dirty="0" err="1">
                    <a:solidFill>
                      <a:srgbClr val="FFFFFF"/>
                    </a:solidFill>
                  </a:rPr>
                  <a:t>Raturi</a:t>
                </a:r>
                <a:r>
                  <a:rPr lang="en-IN" sz="1000" b="1" dirty="0">
                    <a:solidFill>
                      <a:srgbClr val="FFFFFF"/>
                    </a:solidFill>
                  </a:rPr>
                  <a:t>,</a:t>
                </a:r>
              </a:p>
              <a:p>
                <a:pPr algn="l"/>
                <a:r>
                  <a:rPr lang="en-IN" sz="1000" b="1" dirty="0">
                    <a:solidFill>
                      <a:srgbClr val="FFFFFF"/>
                    </a:solidFill>
                  </a:rPr>
                  <a:t>NSB Member</a:t>
                </a:r>
                <a:endParaRPr sz="10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7620000" y="3215642"/>
                <a:ext cx="1097280" cy="502920"/>
              </a:xfrm>
              <a:prstGeom prst="rect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IN" sz="1000" b="1" dirty="0">
                    <a:solidFill>
                      <a:srgbClr val="FFFFFF"/>
                    </a:solidFill>
                  </a:rPr>
                  <a:t>Shri Rakesh Singh,</a:t>
                </a:r>
              </a:p>
              <a:p>
                <a:pPr algn="l"/>
                <a:r>
                  <a:rPr lang="en-IN" sz="1000" b="1" dirty="0">
                    <a:solidFill>
                      <a:srgbClr val="FFFFFF"/>
                    </a:solidFill>
                  </a:rPr>
                  <a:t>NSB Member</a:t>
                </a:r>
                <a:endParaRPr sz="10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1D01C1B8-F09E-8F3D-A9F8-7DF9FFF8B6EE}"/>
                  </a:ext>
                </a:extLst>
              </p:cNvPr>
              <p:cNvSpPr/>
              <p:nvPr/>
            </p:nvSpPr>
            <p:spPr>
              <a:xfrm>
                <a:off x="7620000" y="274320"/>
                <a:ext cx="1097280" cy="640080"/>
              </a:xfrm>
              <a:prstGeom prst="rect">
                <a:avLst/>
              </a:prstGeom>
              <a:grpFill/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IN" sz="1050" b="1" dirty="0">
                    <a:solidFill>
                      <a:srgbClr val="FFFFFF"/>
                    </a:solidFill>
                  </a:rPr>
                  <a:t>Shri Sameer Kumar Khare, Retd. IAS</a:t>
                </a:r>
              </a:p>
              <a:p>
                <a:pPr algn="l"/>
                <a:r>
                  <a:rPr lang="en-IN" sz="1050" b="1" dirty="0">
                    <a:solidFill>
                      <a:srgbClr val="FFFFFF"/>
                    </a:solidFill>
                  </a:rPr>
                  <a:t>Chairperson</a:t>
                </a:r>
                <a:endParaRPr sz="1050" b="1" dirty="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43A94640-E009-399A-A1C9-AFAE19036C9E}"/>
              </a:ext>
            </a:extLst>
          </p:cNvPr>
          <p:cNvGrpSpPr/>
          <p:nvPr/>
        </p:nvGrpSpPr>
        <p:grpSpPr>
          <a:xfrm>
            <a:off x="7614915" y="670560"/>
            <a:ext cx="1305565" cy="4976577"/>
            <a:chOff x="7874000" y="436881"/>
            <a:chExt cx="1097280" cy="4445002"/>
          </a:xfrm>
        </p:grpSpPr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017644CE-BB3E-CD9B-3768-3122BF7E1373}"/>
                </a:ext>
              </a:extLst>
            </p:cNvPr>
            <p:cNvGrpSpPr/>
            <p:nvPr/>
          </p:nvGrpSpPr>
          <p:grpSpPr>
            <a:xfrm>
              <a:off x="7874000" y="436881"/>
              <a:ext cx="1097280" cy="1605279"/>
              <a:chOff x="7620000" y="4785360"/>
              <a:chExt cx="1097280" cy="1605279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7620000" y="4785360"/>
                <a:ext cx="1097280" cy="482600"/>
              </a:xfrm>
              <a:prstGeom prst="rect">
                <a:avLst/>
              </a:prstGeom>
              <a:solidFill>
                <a:srgbClr val="787878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IN" sz="1000" b="1" dirty="0">
                    <a:solidFill>
                      <a:srgbClr val="FFFFFF"/>
                    </a:solidFill>
                  </a:rPr>
                  <a:t>Shri Milind </a:t>
                </a:r>
                <a:r>
                  <a:rPr lang="en-IN" sz="1000" b="1" dirty="0" err="1">
                    <a:solidFill>
                      <a:srgbClr val="FFFFFF"/>
                    </a:solidFill>
                  </a:rPr>
                  <a:t>Kandalgaokar</a:t>
                </a:r>
                <a:r>
                  <a:rPr lang="en-IN" sz="1000" b="1" dirty="0">
                    <a:solidFill>
                      <a:srgbClr val="FFFFFF"/>
                    </a:solidFill>
                  </a:rPr>
                  <a:t>,</a:t>
                </a:r>
              </a:p>
              <a:p>
                <a:pPr algn="l"/>
                <a:r>
                  <a:rPr lang="en-IN" sz="1000" b="1" dirty="0">
                    <a:solidFill>
                      <a:srgbClr val="FFFFFF"/>
                    </a:solidFill>
                  </a:rPr>
                  <a:t>NSB Member</a:t>
                </a:r>
                <a:endParaRPr sz="10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7620000" y="5318760"/>
                <a:ext cx="1097280" cy="508000"/>
              </a:xfrm>
              <a:prstGeom prst="rect">
                <a:avLst/>
              </a:prstGeom>
              <a:solidFill>
                <a:srgbClr val="787878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IN" sz="1000" b="1" dirty="0">
                    <a:solidFill>
                      <a:srgbClr val="FFFFFF"/>
                    </a:solidFill>
                  </a:rPr>
                  <a:t>Capt. Savio Ramos,</a:t>
                </a:r>
              </a:p>
              <a:p>
                <a:pPr algn="l"/>
                <a:r>
                  <a:rPr lang="en-IN" sz="1000" b="1" dirty="0">
                    <a:solidFill>
                      <a:srgbClr val="FFFFFF"/>
                    </a:solidFill>
                  </a:rPr>
                  <a:t>NSB Member</a:t>
                </a:r>
                <a:endParaRPr sz="10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7620000" y="5913117"/>
                <a:ext cx="1097280" cy="477522"/>
              </a:xfrm>
              <a:prstGeom prst="rect">
                <a:avLst/>
              </a:prstGeom>
              <a:solidFill>
                <a:srgbClr val="787878"/>
              </a:solidFill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IN" sz="1000" b="1" dirty="0">
                    <a:solidFill>
                      <a:srgbClr val="FFFFFF"/>
                    </a:solidFill>
                  </a:rPr>
                  <a:t>Shri Arun Sharma,</a:t>
                </a:r>
              </a:p>
              <a:p>
                <a:pPr algn="l"/>
                <a:r>
                  <a:rPr lang="en-IN" sz="1000" b="1" dirty="0">
                    <a:solidFill>
                      <a:srgbClr val="FFFFFF"/>
                    </a:solidFill>
                  </a:rPr>
                  <a:t>NSB Member</a:t>
                </a:r>
                <a:endParaRPr sz="1000" b="1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7" name="Rectangle 26"/>
            <p:cNvSpPr/>
            <p:nvPr/>
          </p:nvSpPr>
          <p:spPr>
            <a:xfrm>
              <a:off x="7874000" y="2115819"/>
              <a:ext cx="1097280" cy="502920"/>
            </a:xfrm>
            <a:prstGeom prst="rect">
              <a:avLst/>
            </a:prstGeom>
            <a:solidFill>
              <a:srgbClr val="787878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IN" sz="1000" b="1" dirty="0">
                  <a:solidFill>
                    <a:srgbClr val="FFFFFF"/>
                  </a:solidFill>
                </a:rPr>
                <a:t>CMD, CSL,</a:t>
              </a:r>
            </a:p>
            <a:p>
              <a:pPr algn="l"/>
              <a:r>
                <a:rPr lang="en-IN" sz="1000" b="1" dirty="0">
                  <a:solidFill>
                    <a:srgbClr val="FFFFFF"/>
                  </a:solidFill>
                </a:rPr>
                <a:t>NSB Member</a:t>
              </a:r>
              <a:endParaRPr sz="1000" b="1" dirty="0">
                <a:solidFill>
                  <a:srgbClr val="FFFFFF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874000" y="3149602"/>
              <a:ext cx="1097280" cy="528320"/>
            </a:xfrm>
            <a:prstGeom prst="rect">
              <a:avLst/>
            </a:prstGeom>
            <a:solidFill>
              <a:srgbClr val="787878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IN" sz="1000" b="1" dirty="0">
                  <a:solidFill>
                    <a:srgbClr val="FFFFFF"/>
                  </a:solidFill>
                </a:rPr>
                <a:t>Ms Sanjam Sahi Gupta,</a:t>
              </a:r>
            </a:p>
            <a:p>
              <a:pPr algn="l"/>
              <a:r>
                <a:rPr lang="en-IN" sz="1000" b="1" dirty="0">
                  <a:solidFill>
                    <a:srgbClr val="FFFFFF"/>
                  </a:solidFill>
                </a:rPr>
                <a:t>NSB Member</a:t>
              </a:r>
              <a:endParaRPr sz="1000" b="1" dirty="0">
                <a:solidFill>
                  <a:srgbClr val="FFFFFF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874000" y="3749043"/>
              <a:ext cx="1097280" cy="508000"/>
            </a:xfrm>
            <a:prstGeom prst="rect">
              <a:avLst/>
            </a:prstGeom>
            <a:solidFill>
              <a:srgbClr val="787878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IN" sz="1000" b="1" dirty="0">
                  <a:solidFill>
                    <a:srgbClr val="FFFFFF"/>
                  </a:solidFill>
                </a:rPr>
                <a:t>Shri Shantanu Kalita,</a:t>
              </a:r>
            </a:p>
            <a:p>
              <a:pPr algn="l"/>
              <a:r>
                <a:rPr lang="en-IN" sz="1000" b="1" dirty="0">
                  <a:solidFill>
                    <a:srgbClr val="FFFFFF"/>
                  </a:solidFill>
                </a:rPr>
                <a:t>NSB Member</a:t>
              </a:r>
              <a:endParaRPr sz="1000" b="1" dirty="0">
                <a:solidFill>
                  <a:srgbClr val="FFFFFF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874000" y="4318003"/>
              <a:ext cx="1097280" cy="563880"/>
            </a:xfrm>
            <a:prstGeom prst="rect">
              <a:avLst/>
            </a:prstGeom>
            <a:solidFill>
              <a:srgbClr val="787878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IN" sz="1000" b="1" dirty="0">
                  <a:solidFill>
                    <a:srgbClr val="FFFFFF"/>
                  </a:solidFill>
                </a:rPr>
                <a:t>Ms Esha  Srivastava,</a:t>
              </a:r>
            </a:p>
            <a:p>
              <a:pPr algn="l"/>
              <a:r>
                <a:rPr lang="en-IN" sz="1000" b="1" dirty="0">
                  <a:solidFill>
                    <a:srgbClr val="FFFFFF"/>
                  </a:solidFill>
                </a:rPr>
                <a:t>NSB Member</a:t>
              </a:r>
              <a:endParaRPr sz="1000" b="1" dirty="0">
                <a:solidFill>
                  <a:srgbClr val="FFFFFF"/>
                </a:solidFill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9D9B4F71-E4C3-4BB9-8760-354D9162E6C5}"/>
                </a:ext>
              </a:extLst>
            </p:cNvPr>
            <p:cNvSpPr/>
            <p:nvPr/>
          </p:nvSpPr>
          <p:spPr>
            <a:xfrm>
              <a:off x="7874000" y="2677161"/>
              <a:ext cx="1097280" cy="401320"/>
            </a:xfrm>
            <a:prstGeom prst="rect">
              <a:avLst/>
            </a:prstGeom>
            <a:solidFill>
              <a:srgbClr val="787878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IN" sz="1000" b="1" dirty="0">
                  <a:solidFill>
                    <a:srgbClr val="FFFFFF"/>
                  </a:solidFill>
                </a:rPr>
                <a:t>Dr. K Murali,</a:t>
              </a:r>
            </a:p>
            <a:p>
              <a:pPr algn="l"/>
              <a:r>
                <a:rPr lang="en-IN" sz="1000" b="1" dirty="0">
                  <a:solidFill>
                    <a:srgbClr val="FFFFFF"/>
                  </a:solidFill>
                </a:rPr>
                <a:t>NSB Member</a:t>
              </a:r>
              <a:endParaRPr sz="10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A6CFCABD-550B-166E-747B-85D69B8F7567}"/>
              </a:ext>
            </a:extLst>
          </p:cNvPr>
          <p:cNvGrpSpPr/>
          <p:nvPr/>
        </p:nvGrpSpPr>
        <p:grpSpPr>
          <a:xfrm>
            <a:off x="1092200" y="772160"/>
            <a:ext cx="2509520" cy="2098040"/>
            <a:chOff x="1711960" y="396240"/>
            <a:chExt cx="2509520" cy="2098040"/>
          </a:xfrm>
        </p:grpSpPr>
        <p:sp>
          <p:nvSpPr>
            <p:cNvPr id="2" name="Rectangle 1"/>
            <p:cNvSpPr/>
            <p:nvPr/>
          </p:nvSpPr>
          <p:spPr>
            <a:xfrm>
              <a:off x="1711960" y="396240"/>
              <a:ext cx="2159000" cy="396240"/>
            </a:xfrm>
            <a:prstGeom prst="rect">
              <a:avLst/>
            </a:prstGeom>
            <a:solidFill>
              <a:srgbClr val="0066CC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sz="1800" b="1" dirty="0">
                  <a:solidFill>
                    <a:srgbClr val="FFFFFF"/>
                  </a:solidFill>
                </a:rPr>
                <a:t>Hon'ble Minister</a:t>
              </a:r>
            </a:p>
          </p:txBody>
        </p:sp>
        <p:sp>
          <p:nvSpPr>
            <p:cNvPr id="3" name="Rectangle 2"/>
            <p:cNvSpPr/>
            <p:nvPr/>
          </p:nvSpPr>
          <p:spPr>
            <a:xfrm>
              <a:off x="1711960" y="1290320"/>
              <a:ext cx="2159000" cy="355600"/>
            </a:xfrm>
            <a:prstGeom prst="rect">
              <a:avLst/>
            </a:prstGeom>
            <a:solidFill>
              <a:srgbClr val="009966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sz="1800" b="1" dirty="0">
                  <a:solidFill>
                    <a:srgbClr val="FFFFFF"/>
                  </a:solidFill>
                </a:rPr>
                <a:t>State Minister</a:t>
              </a:r>
            </a:p>
          </p:txBody>
        </p:sp>
        <p:sp>
          <p:nvSpPr>
            <p:cNvPr id="4" name="Rectangle 3"/>
            <p:cNvSpPr/>
            <p:nvPr/>
          </p:nvSpPr>
          <p:spPr>
            <a:xfrm>
              <a:off x="1711960" y="2103120"/>
              <a:ext cx="2159000" cy="39116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b="1" dirty="0" err="1">
                  <a:solidFill>
                    <a:srgbClr val="FFFFFF"/>
                  </a:solidFill>
                </a:rPr>
                <a:t>MoPSW</a:t>
              </a:r>
              <a:endParaRPr sz="1800" b="1" dirty="0">
                <a:solidFill>
                  <a:srgbClr val="FFFFFF"/>
                </a:solidFill>
              </a:endParaRPr>
            </a:p>
          </p:txBody>
        </p:sp>
        <p:cxnSp>
          <p:nvCxnSpPr>
            <p:cNvPr id="5" name="Connector 4"/>
            <p:cNvCxnSpPr>
              <a:cxnSpLocks/>
              <a:stCxn id="2" idx="2"/>
              <a:endCxn id="3" idx="0"/>
            </p:cNvCxnSpPr>
            <p:nvPr/>
          </p:nvCxnSpPr>
          <p:spPr>
            <a:xfrm>
              <a:off x="2791460" y="792480"/>
              <a:ext cx="0" cy="49784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or 5"/>
            <p:cNvCxnSpPr>
              <a:cxnSpLocks/>
              <a:stCxn id="3" idx="2"/>
              <a:endCxn id="4" idx="0"/>
            </p:cNvCxnSpPr>
            <p:nvPr/>
          </p:nvCxnSpPr>
          <p:spPr>
            <a:xfrm>
              <a:off x="2791460" y="1645920"/>
              <a:ext cx="0" cy="45720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5DA108A6-92EF-B0D2-1453-61AAA6EF5C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16400" y="655320"/>
              <a:ext cx="5080" cy="162560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44502750-62BF-2BB3-9693-58774C170A64}"/>
                </a:ext>
              </a:extLst>
            </p:cNvPr>
            <p:cNvCxnSpPr/>
            <p:nvPr/>
          </p:nvCxnSpPr>
          <p:spPr>
            <a:xfrm flipH="1">
              <a:off x="3860800" y="655320"/>
              <a:ext cx="3556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87AC2EC3-F936-AB27-DD4B-1C06ADE2D2F7}"/>
                </a:ext>
              </a:extLst>
            </p:cNvPr>
            <p:cNvCxnSpPr/>
            <p:nvPr/>
          </p:nvCxnSpPr>
          <p:spPr>
            <a:xfrm flipH="1">
              <a:off x="3860800" y="1457960"/>
              <a:ext cx="3556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0D5B9574-00C9-663B-EB58-E28561AD33A7}"/>
                </a:ext>
              </a:extLst>
            </p:cNvPr>
            <p:cNvCxnSpPr/>
            <p:nvPr/>
          </p:nvCxnSpPr>
          <p:spPr>
            <a:xfrm flipH="1">
              <a:off x="3860800" y="2280920"/>
              <a:ext cx="3556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C417A2E6-4EDA-793B-56E3-F13BCA8E497A}"/>
              </a:ext>
            </a:extLst>
          </p:cNvPr>
          <p:cNvCxnSpPr>
            <a:cxnSpLocks/>
          </p:cNvCxnSpPr>
          <p:nvPr/>
        </p:nvCxnSpPr>
        <p:spPr>
          <a:xfrm>
            <a:off x="3611880" y="1833880"/>
            <a:ext cx="320040" cy="262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D37C4D70-9928-4325-9E6B-462651683E33}"/>
              </a:ext>
            </a:extLst>
          </p:cNvPr>
          <p:cNvCxnSpPr>
            <a:cxnSpLocks/>
          </p:cNvCxnSpPr>
          <p:nvPr/>
        </p:nvCxnSpPr>
        <p:spPr>
          <a:xfrm>
            <a:off x="5983227" y="1844040"/>
            <a:ext cx="24638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507BCD7-E480-F4FF-1C3F-40BBB598233F}"/>
              </a:ext>
            </a:extLst>
          </p:cNvPr>
          <p:cNvSpPr/>
          <p:nvPr/>
        </p:nvSpPr>
        <p:spPr>
          <a:xfrm>
            <a:off x="3492500" y="848360"/>
            <a:ext cx="2159000" cy="391160"/>
          </a:xfrm>
          <a:prstGeom prst="rect">
            <a:avLst/>
          </a:prstGeom>
          <a:solidFill>
            <a:srgbClr val="CC66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err="1">
                <a:solidFill>
                  <a:srgbClr val="FFFFFF"/>
                </a:solidFill>
              </a:rPr>
              <a:t>MoPSW</a:t>
            </a:r>
            <a:endParaRPr sz="1800" b="1" dirty="0">
              <a:solidFill>
                <a:srgbClr val="FFFFFF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23D9C54-CA49-48A3-D299-80C44FDB3EDD}"/>
              </a:ext>
            </a:extLst>
          </p:cNvPr>
          <p:cNvCxnSpPr>
            <a:stCxn id="5" idx="2"/>
          </p:cNvCxnSpPr>
          <p:nvPr/>
        </p:nvCxnSpPr>
        <p:spPr>
          <a:xfrm>
            <a:off x="4572000" y="1239520"/>
            <a:ext cx="0" cy="4673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AA20CBC-6E5E-9B60-C3EA-CA65F93410C3}"/>
              </a:ext>
            </a:extLst>
          </p:cNvPr>
          <p:cNvCxnSpPr>
            <a:cxnSpLocks/>
          </p:cNvCxnSpPr>
          <p:nvPr/>
        </p:nvCxnSpPr>
        <p:spPr>
          <a:xfrm>
            <a:off x="485140" y="1699260"/>
            <a:ext cx="8242300" cy="762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14186D7-A042-6B0A-0A1E-6797755CDD5C}"/>
              </a:ext>
            </a:extLst>
          </p:cNvPr>
          <p:cNvCxnSpPr/>
          <p:nvPr/>
        </p:nvCxnSpPr>
        <p:spPr>
          <a:xfrm>
            <a:off x="495300" y="1695849"/>
            <a:ext cx="0" cy="4724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68AACBBB-1DCD-B405-6BBD-08A9FD555C75}"/>
              </a:ext>
            </a:extLst>
          </p:cNvPr>
          <p:cNvSpPr/>
          <p:nvPr/>
        </p:nvSpPr>
        <p:spPr>
          <a:xfrm>
            <a:off x="52260" y="2169162"/>
            <a:ext cx="98597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Subordinate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Office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E57C75B-F60E-6AA9-9E95-ACB88AF634BA}"/>
              </a:ext>
            </a:extLst>
          </p:cNvPr>
          <p:cNvSpPr/>
          <p:nvPr/>
        </p:nvSpPr>
        <p:spPr>
          <a:xfrm>
            <a:off x="59739" y="3157221"/>
            <a:ext cx="1137562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DG Shipping,</a:t>
            </a:r>
          </a:p>
          <a:p>
            <a:pPr algn="ctr"/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DG Lighthouse &amp; Lightship,</a:t>
            </a:r>
            <a:endParaRPr lang="en-US" sz="1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Andaman </a:t>
            </a:r>
            <a:r>
              <a:rPr lang="en-US" sz="1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Lakshdweep</a:t>
            </a:r>
            <a:endParaRPr lang="en-US" sz="1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Harbour Work,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C748C02-0593-A4AB-7A02-468FA4FF3D72}"/>
              </a:ext>
            </a:extLst>
          </p:cNvPr>
          <p:cNvCxnSpPr/>
          <p:nvPr/>
        </p:nvCxnSpPr>
        <p:spPr>
          <a:xfrm>
            <a:off x="1748019" y="1706880"/>
            <a:ext cx="0" cy="4724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559593E9-8C96-97CE-AE9E-A062891E60AA}"/>
              </a:ext>
            </a:extLst>
          </p:cNvPr>
          <p:cNvSpPr/>
          <p:nvPr/>
        </p:nvSpPr>
        <p:spPr>
          <a:xfrm>
            <a:off x="3970030" y="2188609"/>
            <a:ext cx="1123641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Port </a:t>
            </a:r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Authority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4BFA390-A691-1E5A-2218-8109A345D87E}"/>
              </a:ext>
            </a:extLst>
          </p:cNvPr>
          <p:cNvCxnSpPr/>
          <p:nvPr/>
        </p:nvCxnSpPr>
        <p:spPr>
          <a:xfrm>
            <a:off x="495300" y="2684781"/>
            <a:ext cx="0" cy="4724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9F5C064-EF8B-91EB-54DB-B526EF01ADFE}"/>
              </a:ext>
            </a:extLst>
          </p:cNvPr>
          <p:cNvCxnSpPr/>
          <p:nvPr/>
        </p:nvCxnSpPr>
        <p:spPr>
          <a:xfrm>
            <a:off x="1748019" y="2643546"/>
            <a:ext cx="0" cy="4724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5F284801-C83A-BBBC-7AAD-ADC56B46EEC8}"/>
              </a:ext>
            </a:extLst>
          </p:cNvPr>
          <p:cNvSpPr/>
          <p:nvPr/>
        </p:nvSpPr>
        <p:spPr>
          <a:xfrm>
            <a:off x="3885749" y="2964981"/>
            <a:ext cx="1728165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SPM P.A.,</a:t>
            </a:r>
          </a:p>
          <a:p>
            <a:pPr algn="ctr"/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Paradip P.A.,</a:t>
            </a:r>
          </a:p>
          <a:p>
            <a:pPr algn="ctr"/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Visakhapatnam P.A.,</a:t>
            </a:r>
          </a:p>
          <a:p>
            <a:pPr algn="ctr"/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Chennai </a:t>
            </a:r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P.A.</a:t>
            </a:r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</a:p>
          <a:p>
            <a:pPr algn="ctr"/>
            <a:r>
              <a:rPr lang="en-US" sz="1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Kamarajar</a:t>
            </a:r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P.A.,</a:t>
            </a:r>
          </a:p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V.O. </a:t>
            </a:r>
            <a:r>
              <a:rPr lang="en-US" sz="1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Chidambaranar</a:t>
            </a:r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P.A.</a:t>
            </a:r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</a:p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Cochin P.A.,</a:t>
            </a:r>
          </a:p>
          <a:p>
            <a:pPr algn="ctr"/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New </a:t>
            </a:r>
            <a:r>
              <a:rPr lang="en-US" sz="1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Manglore</a:t>
            </a:r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P.A.,</a:t>
            </a:r>
          </a:p>
          <a:p>
            <a:pPr algn="ctr"/>
            <a:r>
              <a:rPr lang="en-US" sz="1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Mormugao</a:t>
            </a:r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P.A.,</a:t>
            </a:r>
          </a:p>
          <a:p>
            <a:pPr algn="ctr"/>
            <a:r>
              <a:rPr lang="en-US" sz="1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Mumb</a:t>
            </a:r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P.A.,</a:t>
            </a:r>
          </a:p>
          <a:p>
            <a:pPr algn="ctr"/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Jawahar Lal Nehru P.A.,</a:t>
            </a:r>
          </a:p>
          <a:p>
            <a:pPr algn="ctr"/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Deendayal P.A.,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1A8F945-EC91-7AB2-8719-5238852F0F37}"/>
              </a:ext>
            </a:extLst>
          </p:cNvPr>
          <p:cNvCxnSpPr/>
          <p:nvPr/>
        </p:nvCxnSpPr>
        <p:spPr>
          <a:xfrm>
            <a:off x="2982628" y="1711526"/>
            <a:ext cx="0" cy="4724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AB5B8EB6-E8F4-2C59-1D24-F0CDC5E3DA91}"/>
              </a:ext>
            </a:extLst>
          </p:cNvPr>
          <p:cNvSpPr/>
          <p:nvPr/>
        </p:nvSpPr>
        <p:spPr>
          <a:xfrm>
            <a:off x="1102890" y="2171897"/>
            <a:ext cx="1190237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1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Autonomous</a:t>
            </a:r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pPr algn="ctr"/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Body</a:t>
            </a:r>
            <a:endParaRPr lang="en-US" sz="1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D0C7FB7-73DF-6DB0-5A70-95FDFD713E0B}"/>
              </a:ext>
            </a:extLst>
          </p:cNvPr>
          <p:cNvCxnSpPr/>
          <p:nvPr/>
        </p:nvCxnSpPr>
        <p:spPr>
          <a:xfrm>
            <a:off x="2982628" y="2469146"/>
            <a:ext cx="0" cy="4724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595F23BB-8C60-3E88-3CEA-04488005A4E2}"/>
              </a:ext>
            </a:extLst>
          </p:cNvPr>
          <p:cNvSpPr/>
          <p:nvPr/>
        </p:nvSpPr>
        <p:spPr>
          <a:xfrm>
            <a:off x="1266215" y="3154682"/>
            <a:ext cx="677906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IWAI,</a:t>
            </a:r>
          </a:p>
          <a:p>
            <a:pPr algn="ctr"/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SPFO</a:t>
            </a:r>
          </a:p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DLBK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B616505-1255-1713-9531-69F46157EC35}"/>
              </a:ext>
            </a:extLst>
          </p:cNvPr>
          <p:cNvCxnSpPr/>
          <p:nvPr/>
        </p:nvCxnSpPr>
        <p:spPr>
          <a:xfrm>
            <a:off x="4572000" y="1695849"/>
            <a:ext cx="0" cy="4724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4089EE5A-71F8-2DA2-C0A7-64666C51EF77}"/>
              </a:ext>
            </a:extLst>
          </p:cNvPr>
          <p:cNvSpPr/>
          <p:nvPr/>
        </p:nvSpPr>
        <p:spPr>
          <a:xfrm>
            <a:off x="5174034" y="2171897"/>
            <a:ext cx="947567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Educational </a:t>
            </a:r>
          </a:p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Institution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74C7DA3-980C-4E54-3F47-E795A207A859}"/>
              </a:ext>
            </a:extLst>
          </p:cNvPr>
          <p:cNvCxnSpPr/>
          <p:nvPr/>
        </p:nvCxnSpPr>
        <p:spPr>
          <a:xfrm>
            <a:off x="4604304" y="2519750"/>
            <a:ext cx="0" cy="4724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D400A3CD-142B-A857-5582-54340D36CEF1}"/>
              </a:ext>
            </a:extLst>
          </p:cNvPr>
          <p:cNvSpPr/>
          <p:nvPr/>
        </p:nvSpPr>
        <p:spPr>
          <a:xfrm>
            <a:off x="5695971" y="3115986"/>
            <a:ext cx="593916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IMU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07C21F3-AB14-E6CE-9A6E-EC0D5B58756E}"/>
              </a:ext>
            </a:extLst>
          </p:cNvPr>
          <p:cNvCxnSpPr/>
          <p:nvPr/>
        </p:nvCxnSpPr>
        <p:spPr>
          <a:xfrm>
            <a:off x="5886822" y="1690895"/>
            <a:ext cx="0" cy="4724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2D32C4B9-8C0B-3442-36DD-032974448A57}"/>
              </a:ext>
            </a:extLst>
          </p:cNvPr>
          <p:cNvSpPr/>
          <p:nvPr/>
        </p:nvSpPr>
        <p:spPr>
          <a:xfrm>
            <a:off x="2681833" y="2192147"/>
            <a:ext cx="593916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PSU</a:t>
            </a:r>
            <a:endParaRPr lang="en-US" sz="1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D95E9F9-6A87-FF02-769A-FBF04F75D044}"/>
              </a:ext>
            </a:extLst>
          </p:cNvPr>
          <p:cNvCxnSpPr/>
          <p:nvPr/>
        </p:nvCxnSpPr>
        <p:spPr>
          <a:xfrm>
            <a:off x="5906346" y="2664138"/>
            <a:ext cx="0" cy="4724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78E4356D-A4F2-7215-3750-900AED2A80D2}"/>
              </a:ext>
            </a:extLst>
          </p:cNvPr>
          <p:cNvSpPr/>
          <p:nvPr/>
        </p:nvSpPr>
        <p:spPr>
          <a:xfrm>
            <a:off x="1997641" y="2954413"/>
            <a:ext cx="1810564" cy="36009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Shipping Corporation of India,</a:t>
            </a:r>
          </a:p>
          <a:p>
            <a:pPr algn="ctr"/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Cochin Shipyard Ltd.,</a:t>
            </a:r>
          </a:p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(+Hooghly CSL &amp; Udipi DPCSL)</a:t>
            </a:r>
          </a:p>
          <a:p>
            <a:pPr algn="ctr"/>
            <a:r>
              <a:rPr lang="en-US" sz="1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Sagarmala</a:t>
            </a:r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Development Co. Ltd.,</a:t>
            </a:r>
          </a:p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Indian Port Rail &amp; Ropeway Corporation Ltd.,</a:t>
            </a:r>
          </a:p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India Ports Glo</a:t>
            </a:r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bal Ltd.,</a:t>
            </a:r>
          </a:p>
          <a:p>
            <a:pPr algn="ctr"/>
            <a:r>
              <a:rPr lang="en-US" sz="12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Sethusamudram</a:t>
            </a:r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Corporation Ltd.</a:t>
            </a:r>
          </a:p>
          <a:p>
            <a:pPr algn="ctr"/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Dredging Corporation of India Ltd.</a:t>
            </a:r>
          </a:p>
          <a:p>
            <a:pPr algn="ctr"/>
            <a:r>
              <a:rPr lang="en-US" sz="1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Sagarmala</a:t>
            </a:r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Finance Corp.</a:t>
            </a:r>
          </a:p>
          <a:p>
            <a:pPr algn="ctr"/>
            <a:endParaRPr lang="en-US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1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1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081017A-6E53-8CA2-AAD4-78A06B6992D3}"/>
              </a:ext>
            </a:extLst>
          </p:cNvPr>
          <p:cNvCxnSpPr/>
          <p:nvPr/>
        </p:nvCxnSpPr>
        <p:spPr>
          <a:xfrm>
            <a:off x="6596380" y="1719707"/>
            <a:ext cx="0" cy="4724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6328255C-C8A7-6183-FFE6-681C251F4521}"/>
              </a:ext>
            </a:extLst>
          </p:cNvPr>
          <p:cNvSpPr/>
          <p:nvPr/>
        </p:nvSpPr>
        <p:spPr>
          <a:xfrm>
            <a:off x="6179492" y="2171897"/>
            <a:ext cx="648629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Society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0CB8051-EA74-5881-6621-00BC53373D6B}"/>
              </a:ext>
            </a:extLst>
          </p:cNvPr>
          <p:cNvCxnSpPr/>
          <p:nvPr/>
        </p:nvCxnSpPr>
        <p:spPr>
          <a:xfrm>
            <a:off x="6596380" y="2468861"/>
            <a:ext cx="0" cy="4724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E2751CF1-7555-BCAB-9A23-B8A34C37671C}"/>
              </a:ext>
            </a:extLst>
          </p:cNvPr>
          <p:cNvSpPr/>
          <p:nvPr/>
        </p:nvSpPr>
        <p:spPr>
          <a:xfrm>
            <a:off x="6352559" y="2941586"/>
            <a:ext cx="678162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IPA,</a:t>
            </a:r>
          </a:p>
          <a:p>
            <a:pPr algn="ctr"/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SWFS</a:t>
            </a:r>
            <a:endParaRPr lang="en-US" sz="1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16462C9-51DC-2F93-E93B-C8031E12091C}"/>
              </a:ext>
            </a:extLst>
          </p:cNvPr>
          <p:cNvCxnSpPr/>
          <p:nvPr/>
        </p:nvCxnSpPr>
        <p:spPr>
          <a:xfrm>
            <a:off x="8727440" y="1695849"/>
            <a:ext cx="0" cy="4724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79568050-9FF2-E7ED-C45D-18A50E3A11A9}"/>
              </a:ext>
            </a:extLst>
          </p:cNvPr>
          <p:cNvSpPr/>
          <p:nvPr/>
        </p:nvSpPr>
        <p:spPr>
          <a:xfrm>
            <a:off x="6897094" y="2181623"/>
            <a:ext cx="112699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Adjudicatory</a:t>
            </a:r>
          </a:p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Authority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3FD869E-953C-4B27-ADE2-1AAF3F4935CE}"/>
              </a:ext>
            </a:extLst>
          </p:cNvPr>
          <p:cNvCxnSpPr/>
          <p:nvPr/>
        </p:nvCxnSpPr>
        <p:spPr>
          <a:xfrm>
            <a:off x="7429500" y="2623074"/>
            <a:ext cx="0" cy="4724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49BAC698-7F85-6348-0860-9D0803FCF29F}"/>
              </a:ext>
            </a:extLst>
          </p:cNvPr>
          <p:cNvSpPr/>
          <p:nvPr/>
        </p:nvSpPr>
        <p:spPr>
          <a:xfrm>
            <a:off x="7105720" y="3098641"/>
            <a:ext cx="103243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Adjudicatory Authority for Major Ports</a:t>
            </a: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385B6ABF-A44B-A804-2AB8-C06A5F4D7754}"/>
              </a:ext>
            </a:extLst>
          </p:cNvPr>
          <p:cNvCxnSpPr/>
          <p:nvPr/>
        </p:nvCxnSpPr>
        <p:spPr>
          <a:xfrm>
            <a:off x="7429500" y="1719707"/>
            <a:ext cx="0" cy="4724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3270CB6A-FA85-3E52-9E06-6378A234CA3A}"/>
              </a:ext>
            </a:extLst>
          </p:cNvPr>
          <p:cNvSpPr/>
          <p:nvPr/>
        </p:nvSpPr>
        <p:spPr>
          <a:xfrm>
            <a:off x="8093057" y="2192147"/>
            <a:ext cx="998683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Other Institutions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A80DB41-C64D-3027-1F0A-000945E36198}"/>
              </a:ext>
            </a:extLst>
          </p:cNvPr>
          <p:cNvCxnSpPr/>
          <p:nvPr/>
        </p:nvCxnSpPr>
        <p:spPr>
          <a:xfrm>
            <a:off x="8719820" y="2664138"/>
            <a:ext cx="0" cy="4724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848DEDDD-9074-A686-6CB6-0F8998C9DB52}"/>
              </a:ext>
            </a:extLst>
          </p:cNvPr>
          <p:cNvSpPr/>
          <p:nvPr/>
        </p:nvSpPr>
        <p:spPr>
          <a:xfrm>
            <a:off x="8203601" y="3146904"/>
            <a:ext cx="880659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NMHC</a:t>
            </a:r>
          </a:p>
        </p:txBody>
      </p:sp>
    </p:spTree>
    <p:extLst>
      <p:ext uri="{BB962C8B-B14F-4D97-AF65-F5344CB8AC3E}">
        <p14:creationId xmlns:p14="http://schemas.microsoft.com/office/powerpoint/2010/main" val="2109499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EE31C9B-42EE-D667-9DEA-411AD8A08C8C}"/>
              </a:ext>
            </a:extLst>
          </p:cNvPr>
          <p:cNvSpPr txBox="1"/>
          <p:nvPr/>
        </p:nvSpPr>
        <p:spPr>
          <a:xfrm>
            <a:off x="701040" y="888385"/>
            <a:ext cx="666496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IWAI- Inland Waterways Authority of India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parajita" panose="02020603050405020304" pitchFamily="18" charset="0"/>
              <a:cs typeface="Aparajita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SPFO- Seamen’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s Provident Fund Organization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latin typeface="Aparajita" panose="02020603050405020304" pitchFamily="18" charset="0"/>
                <a:cs typeface="Aparajita" panose="02020603050405020304" pitchFamily="18" charset="0"/>
              </a:rPr>
              <a:t>DLBK- Dock Labour Board, Kolkata 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parajita" panose="02020603050405020304" pitchFamily="18" charset="0"/>
              <a:cs typeface="Aparajita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IMU- Indian Maritime University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IPA- Indian Port Association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parajita" panose="02020603050405020304" pitchFamily="18" charset="0"/>
                <a:cs typeface="Aparajita" panose="02020603050405020304" pitchFamily="18" charset="0"/>
              </a:rPr>
              <a:t>SWFS- </a:t>
            </a:r>
            <a:r>
              <a:rPr lang="en-IN" sz="2400" dirty="0">
                <a:latin typeface="Aparajita" panose="02020603050405020304" pitchFamily="18" charset="0"/>
                <a:cs typeface="Aparajita" panose="02020603050405020304" pitchFamily="18" charset="0"/>
              </a:rPr>
              <a:t>Seafarers' Welfare Fund Society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latin typeface="Aparajita" panose="02020603050405020304" pitchFamily="18" charset="0"/>
                <a:cs typeface="Aparajita" panose="02020603050405020304" pitchFamily="18" charset="0"/>
              </a:rPr>
              <a:t>SPMPA- Syama Prasad Mookerjee Port Association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400" dirty="0">
                <a:latin typeface="Aparajita" panose="02020603050405020304" pitchFamily="18" charset="0"/>
                <a:cs typeface="Aparajita" panose="02020603050405020304" pitchFamily="18" charset="0"/>
              </a:rPr>
              <a:t>NMHC- National Maritime Heritage Complex</a:t>
            </a:r>
          </a:p>
          <a:p>
            <a:endParaRPr lang="en-IN" sz="2400" b="1" dirty="0"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0ED28D-8AE1-D1C6-FC2E-9D6495445BA3}"/>
              </a:ext>
            </a:extLst>
          </p:cNvPr>
          <p:cNvSpPr txBox="1"/>
          <p:nvPr/>
        </p:nvSpPr>
        <p:spPr>
          <a:xfrm>
            <a:off x="701040" y="426720"/>
            <a:ext cx="2529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Aparajita" panose="02020603050405020304" pitchFamily="18" charset="0"/>
                <a:cs typeface="Aparajita" panose="02020603050405020304" pitchFamily="18" charset="0"/>
              </a:rPr>
              <a:t>Abbreviations</a:t>
            </a:r>
            <a:endParaRPr lang="en-IN" sz="3200" b="1" dirty="0">
              <a:latin typeface="Aparajita" panose="02020603050405020304" pitchFamily="18" charset="0"/>
              <a:cs typeface="Aparajita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848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5065</TotalTime>
  <Words>296</Words>
  <Application>Microsoft Office PowerPoint</Application>
  <PresentationFormat>On-screen Show (4:3)</PresentationFormat>
  <Paragraphs>93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Aparajita</vt:lpstr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DELL</dc:creator>
  <cp:keywords/>
  <dc:description>generated using python-pptx</dc:description>
  <cp:lastModifiedBy>hp</cp:lastModifiedBy>
  <cp:revision>14</cp:revision>
  <dcterms:created xsi:type="dcterms:W3CDTF">2013-01-27T09:14:16Z</dcterms:created>
  <dcterms:modified xsi:type="dcterms:W3CDTF">2026-07-06T05:52:42Z</dcterms:modified>
  <cp:category/>
</cp:coreProperties>
</file>